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</p:sldMasterIdLst>
  <p:notesMasterIdLst>
    <p:notesMasterId r:id="rId52"/>
  </p:notesMasterIdLst>
  <p:sldIdLst>
    <p:sldId id="256" r:id="rId2"/>
    <p:sldId id="258" r:id="rId3"/>
    <p:sldId id="257" r:id="rId4"/>
    <p:sldId id="295" r:id="rId5"/>
    <p:sldId id="262" r:id="rId6"/>
    <p:sldId id="259" r:id="rId7"/>
    <p:sldId id="290" r:id="rId8"/>
    <p:sldId id="300" r:id="rId9"/>
    <p:sldId id="279" r:id="rId10"/>
    <p:sldId id="268" r:id="rId11"/>
    <p:sldId id="267" r:id="rId12"/>
    <p:sldId id="298" r:id="rId13"/>
    <p:sldId id="261" r:id="rId14"/>
    <p:sldId id="263" r:id="rId15"/>
    <p:sldId id="264" r:id="rId16"/>
    <p:sldId id="281" r:id="rId17"/>
    <p:sldId id="282" r:id="rId18"/>
    <p:sldId id="283" r:id="rId19"/>
    <p:sldId id="308" r:id="rId20"/>
    <p:sldId id="289" r:id="rId21"/>
    <p:sldId id="299" r:id="rId22"/>
    <p:sldId id="275" r:id="rId23"/>
    <p:sldId id="301" r:id="rId24"/>
    <p:sldId id="276" r:id="rId25"/>
    <p:sldId id="302" r:id="rId26"/>
    <p:sldId id="277" r:id="rId27"/>
    <p:sldId id="317" r:id="rId28"/>
    <p:sldId id="315" r:id="rId29"/>
    <p:sldId id="278" r:id="rId30"/>
    <p:sldId id="318" r:id="rId31"/>
    <p:sldId id="307" r:id="rId32"/>
    <p:sldId id="285" r:id="rId33"/>
    <p:sldId id="284" r:id="rId34"/>
    <p:sldId id="305" r:id="rId35"/>
    <p:sldId id="306" r:id="rId36"/>
    <p:sldId id="293" r:id="rId37"/>
    <p:sldId id="294" r:id="rId38"/>
    <p:sldId id="297" r:id="rId39"/>
    <p:sldId id="286" r:id="rId40"/>
    <p:sldId id="271" r:id="rId41"/>
    <p:sldId id="272" r:id="rId42"/>
    <p:sldId id="288" r:id="rId43"/>
    <p:sldId id="287" r:id="rId44"/>
    <p:sldId id="296" r:id="rId45"/>
    <p:sldId id="269" r:id="rId46"/>
    <p:sldId id="316" r:id="rId47"/>
    <p:sldId id="311" r:id="rId48"/>
    <p:sldId id="312" r:id="rId49"/>
    <p:sldId id="313" r:id="rId50"/>
    <p:sldId id="314" r:id="rId5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egin" id="{128A55E6-1417-D546-AFB0-CA208AF252DF}">
          <p14:sldIdLst>
            <p14:sldId id="256"/>
          </p14:sldIdLst>
        </p14:section>
        <p14:section name="Introduction" id="{DDE29FFD-DC99-9B4C-8414-8FCF24892BAE}">
          <p14:sldIdLst>
            <p14:sldId id="258"/>
            <p14:sldId id="257"/>
            <p14:sldId id="295"/>
            <p14:sldId id="262"/>
          </p14:sldIdLst>
        </p14:section>
        <p14:section name="Autorun" id="{4668B30F-5CF9-554F-808B-925F4F922CD1}">
          <p14:sldIdLst>
            <p14:sldId id="259"/>
            <p14:sldId id="290"/>
            <p14:sldId id="300"/>
            <p14:sldId id="279"/>
            <p14:sldId id="268"/>
            <p14:sldId id="267"/>
            <p14:sldId id="298"/>
            <p14:sldId id="261"/>
            <p14:sldId id="263"/>
          </p14:sldIdLst>
        </p14:section>
        <p14:section name="Conficker &amp; Stuxnet" id="{AD312B44-0823-894F-83DA-EDA60FAECDF4}">
          <p14:sldIdLst>
            <p14:sldId id="264"/>
            <p14:sldId id="281"/>
            <p14:sldId id="282"/>
          </p14:sldIdLst>
        </p14:section>
        <p14:section name="Ransomware" id="{00470D51-A3DD-4347-8E3E-150D6FE1C12C}">
          <p14:sldIdLst>
            <p14:sldId id="283"/>
            <p14:sldId id="308"/>
            <p14:sldId id="289"/>
            <p14:sldId id="299"/>
            <p14:sldId id="275"/>
            <p14:sldId id="301"/>
            <p14:sldId id="276"/>
            <p14:sldId id="302"/>
            <p14:sldId id="277"/>
            <p14:sldId id="317"/>
            <p14:sldId id="315"/>
            <p14:sldId id="278"/>
            <p14:sldId id="318"/>
            <p14:sldId id="307"/>
          </p14:sldIdLst>
        </p14:section>
        <p14:section name="Current" id="{F7B1C6F0-DB6B-984A-937B-A3FA04540C4C}">
          <p14:sldIdLst>
            <p14:sldId id="285"/>
            <p14:sldId id="284"/>
            <p14:sldId id="305"/>
            <p14:sldId id="306"/>
            <p14:sldId id="293"/>
            <p14:sldId id="294"/>
            <p14:sldId id="297"/>
            <p14:sldId id="286"/>
            <p14:sldId id="271"/>
            <p14:sldId id="272"/>
          </p14:sldIdLst>
        </p14:section>
        <p14:section name="Conclusion" id="{119F2513-3362-9D4F-B3B0-E640638B1B0A}">
          <p14:sldIdLst>
            <p14:sldId id="288"/>
            <p14:sldId id="287"/>
            <p14:sldId id="296"/>
            <p14:sldId id="269"/>
            <p14:sldId id="316"/>
          </p14:sldIdLst>
        </p14:section>
        <p14:section name="Scrapped slides" id="{F296BE49-B10A-6F45-8836-6383ACD403A5}">
          <p14:sldIdLst>
            <p14:sldId id="311"/>
            <p14:sldId id="312"/>
            <p14:sldId id="313"/>
            <p14:sldId id="31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-1576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notesMaster" Target="notesMasters/notesMaster1.xml"/><Relationship Id="rId53" Type="http://schemas.openxmlformats.org/officeDocument/2006/relationships/printerSettings" Target="printerSettings/printerSettings1.bin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DC84C7-FC72-B34A-AAAB-094102DAC484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22665E-C6E5-8C4D-9A92-4A9F25E01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3041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LOD: line of</a:t>
            </a:r>
            <a:r>
              <a:rPr lang="en-US" baseline="0" dirty="0" smtClean="0"/>
              <a:t> defense: zero-day protection, behavioral (heuristics) analysis, </a:t>
            </a:r>
            <a:r>
              <a:rPr lang="en-US" baseline="0" dirty="0" err="1" smtClean="0"/>
              <a:t>ransomware</a:t>
            </a:r>
            <a:r>
              <a:rPr lang="en-US" baseline="0" dirty="0" smtClean="0"/>
              <a:t> protection, etc.</a:t>
            </a:r>
          </a:p>
          <a:p>
            <a:r>
              <a:rPr lang="en-US" baseline="0" dirty="0" smtClean="0"/>
              <a:t>Signature based is simply bad, because malware updates everyday.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22665E-C6E5-8C4D-9A92-4A9F25E01AE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363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Internet café in Hanoi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22665E-C6E5-8C4D-9A92-4A9F25E01AE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2511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Source:</a:t>
            </a:r>
            <a:r>
              <a:rPr lang="en-US" baseline="0" dirty="0" smtClean="0"/>
              <a:t> https://</a:t>
            </a:r>
            <a:r>
              <a:rPr lang="en-US" baseline="0" dirty="0" err="1" smtClean="0"/>
              <a:t>blockchain.info</a:t>
            </a:r>
            <a:r>
              <a:rPr lang="en-US" baseline="0" dirty="0" smtClean="0"/>
              <a:t>/charts/</a:t>
            </a:r>
            <a:r>
              <a:rPr lang="en-US" baseline="0" dirty="0" err="1" smtClean="0"/>
              <a:t>market-price?timespan</a:t>
            </a:r>
            <a:r>
              <a:rPr lang="en-US" baseline="0" dirty="0" smtClean="0"/>
              <a:t>=</a:t>
            </a:r>
            <a:r>
              <a:rPr lang="en-US" baseline="0" dirty="0" err="1" smtClean="0"/>
              <a:t>all&amp;scale</a:t>
            </a:r>
            <a:r>
              <a:rPr lang="en-US" baseline="0" dirty="0" smtClean="0"/>
              <a:t>=</a:t>
            </a:r>
            <a:r>
              <a:rPr lang="en-US" baseline="0" dirty="0" smtClean="0"/>
              <a:t>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22665E-C6E5-8C4D-9A92-4A9F25E01AE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85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22665E-C6E5-8C4D-9A92-4A9F25E01AE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5368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</a:t>
            </a:r>
            <a:r>
              <a:rPr lang="en-US" dirty="0" err="1" smtClean="0"/>
              <a:t>ransomware</a:t>
            </a:r>
            <a:r>
              <a:rPr lang="en-US" baseline="0" dirty="0" smtClean="0"/>
              <a:t> cannot encrypt your file, so your machine is harmless.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22665E-C6E5-8C4D-9A92-4A9F25E01AE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6383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</a:t>
            </a:r>
            <a:r>
              <a:rPr lang="en-US" dirty="0" err="1" smtClean="0"/>
              <a:t>ransomware</a:t>
            </a:r>
            <a:r>
              <a:rPr lang="en-US" baseline="0" dirty="0" smtClean="0"/>
              <a:t> cannot encrypt your file, so your machine </a:t>
            </a:r>
            <a:r>
              <a:rPr lang="en-US" baseline="0" smtClean="0"/>
              <a:t>is harmless.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22665E-C6E5-8C4D-9A92-4A9F25E01AE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6383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Talks more about attack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22665E-C6E5-8C4D-9A92-4A9F25E01AE3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292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828800" y="3159762"/>
            <a:ext cx="457200" cy="1034129"/>
          </a:xfrm>
          <a:prstGeom prst="rect">
            <a:avLst/>
          </a:prstGeom>
          <a:noFill/>
        </p:spPr>
        <p:txBody>
          <a:bodyPr wrap="square" lIns="0" tIns="9144" rIns="0" bIns="9144" rtlCol="0" anchor="ctr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7240" y="1219201"/>
            <a:ext cx="7543800" cy="2152651"/>
          </a:xfrm>
        </p:spPr>
        <p:txBody>
          <a:bodyPr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3375491"/>
            <a:ext cx="6172200" cy="685800"/>
          </a:xfrm>
        </p:spPr>
        <p:txBody>
          <a:bodyPr anchor="ctr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9C06D-4ED8-42C6-905D-CA84CA1B6CBF}" type="datetime2">
              <a:rPr lang="en-US" smtClean="0"/>
              <a:t>Friday 10 November 17</a:t>
            </a:fld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33600" y="685803"/>
            <a:ext cx="5791200" cy="3505199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EEE0E-EDB0-4D84-86B0-50833DF22902}" type="datetime2">
              <a:rPr lang="en-US" smtClean="0"/>
              <a:t>Friday 10 November 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09600" y="609601"/>
            <a:ext cx="2133600" cy="5181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95600" y="685801"/>
            <a:ext cx="5029200" cy="45720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4372C-B5AB-4C39-B273-B99224EB4DD5}" type="datetime2">
              <a:rPr lang="en-US" smtClean="0"/>
              <a:t>Friday 10 November 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B1CAA-32CD-4B55-B92A-B8F0843CACF4}" type="datetime2">
              <a:rPr lang="en-US" smtClean="0"/>
              <a:t>Friday 10 November 17</a:t>
            </a:fld>
            <a:endParaRPr lang="en-US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267200" y="4074500"/>
            <a:ext cx="457200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4267368"/>
            <a:ext cx="3733800" cy="731520"/>
          </a:xfrm>
        </p:spPr>
        <p:txBody>
          <a:bodyPr anchor="ctr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8CDC4-3D19-4983-B478-82F6B8E5AB66}" type="datetime2">
              <a:rPr lang="en-US" smtClean="0"/>
              <a:t>Friday 10 November 17</a:t>
            </a:fld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1905000"/>
            <a:ext cx="6035040" cy="2350008"/>
          </a:xfrm>
        </p:spPr>
        <p:txBody>
          <a:bodyPr/>
          <a:lstStyle>
            <a:lvl1pPr marL="0" algn="l" defTabSz="914400" rtl="0" eaLnBrk="1" latinLnBrk="0" hangingPunct="1">
              <a:spcBef>
                <a:spcPct val="0"/>
              </a:spcBef>
              <a:buNone/>
              <a:defRPr lang="en-US" sz="5400" b="0" kern="1200" cap="none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82477-D5D3-4181-8C11-75D0F2433A87}" type="datetime2">
              <a:rPr lang="en-US" smtClean="0"/>
              <a:t>Friday 10 November 17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1344168" y="658368"/>
            <a:ext cx="3273552" cy="3429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5029200" y="658371"/>
            <a:ext cx="3273552" cy="34321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661977"/>
            <a:ext cx="3273552" cy="639763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4168" y="1371600"/>
            <a:ext cx="3276600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29200" y="661977"/>
            <a:ext cx="3273552" cy="639763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29200" y="1371600"/>
            <a:ext cx="3273552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5664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78028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E253B-1893-4367-8BAE-DF4BC10DC578}" type="datetime2">
              <a:rPr lang="en-US" smtClean="0"/>
              <a:t>Friday 10 November 17</a:t>
            </a:fld>
            <a:endParaRPr lang="en-US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2300D-25B3-4603-86C9-4CB776489F00}" type="datetime2">
              <a:rPr lang="en-US" smtClean="0"/>
              <a:t>Friday 10 November 17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14AD9-FCC8-48B7-B85B-012A91320DFF}" type="datetime2">
              <a:rPr lang="en-US" smtClean="0"/>
              <a:t>Friday 10 November 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328920" y="1774588"/>
            <a:ext cx="457200" cy="123110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1"/>
            <a:ext cx="4343400" cy="3429000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15000" y="685801"/>
            <a:ext cx="2590800" cy="3429000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2DC50-D5DB-4F94-B367-9876CD2C4012}" type="datetime2">
              <a:rPr lang="en-US" smtClean="0"/>
              <a:t>Friday 10 November 17</a:t>
            </a:fld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19200" y="612778"/>
            <a:ext cx="6705600" cy="2546985"/>
          </a:xfr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0" y="3453047"/>
            <a:ext cx="5029200" cy="720804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35352" y="3331464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EB412-E790-42EA-81FE-2925D3A43D91}" type="datetime2">
              <a:rPr lang="en-US" smtClean="0"/>
              <a:t>Friday 10 November 17</a:t>
            </a:fld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  <a:alpha val="36000"/>
                </a:schemeClr>
              </a:gs>
              <a:gs pos="100000">
                <a:schemeClr val="bg2">
                  <a:alpha val="1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19724275">
            <a:off x="1373221" y="1038441"/>
            <a:ext cx="7240620" cy="570698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7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rot="17656910">
            <a:off x="-274211" y="1165877"/>
            <a:ext cx="5538472" cy="4480459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rot="19724275">
            <a:off x="3277955" y="116856"/>
            <a:ext cx="6479362" cy="475475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7240" y="4876800"/>
            <a:ext cx="7543800" cy="914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3600" y="685803"/>
            <a:ext cx="6096000" cy="3657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5474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0B385921-A91A-409C-921C-0E0EC1E750EC}" type="datetime2">
              <a:rPr lang="en-US" smtClean="0"/>
              <a:t>Friday 10 November 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2960" y="615474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" y="5842000"/>
            <a:ext cx="2133600" cy="304800"/>
          </a:xfrm>
          <a:prstGeom prst="rect">
            <a:avLst/>
          </a:prstGeom>
        </p:spPr>
        <p:txBody>
          <a:bodyPr vert="horz" lIns="91440" tIns="45720" rIns="91440" bIns="9144" rtlCol="0" anchor="b"/>
          <a:lstStyle>
            <a:lvl1pPr algn="l">
              <a:defRPr sz="16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56032" algn="l" defTabSz="914400" rtl="0" eaLnBrk="1" latinLnBrk="0" hangingPunct="1">
        <a:spcBef>
          <a:spcPct val="20000"/>
        </a:spcBef>
        <a:spcAft>
          <a:spcPts val="0"/>
        </a:spcAft>
        <a:buSzPct val="60000"/>
        <a:buFont typeface="Wingdings" pitchFamily="2" charset="2"/>
        <a:buChar char=""/>
        <a:defRPr sz="21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400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0058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7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371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6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164592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5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196596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6pPr>
      <a:lvl7pPr marL="22402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7pPr>
      <a:lvl8pPr marL="2514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8pPr>
      <a:lvl9pPr marL="28346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IEAtGCkbq5Y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dirty="0" smtClean="0"/>
              <a:t>Malwares, AV &amp; my life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Case studies for malwares from what I have </a:t>
            </a:r>
            <a:r>
              <a:rPr lang="en-US" dirty="0" smtClean="0"/>
              <a:t>seen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86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AutoPlay (media file)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5563" y="0"/>
            <a:ext cx="4415481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778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AutoPlay (for installation)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8345" y="497954"/>
            <a:ext cx="4862699" cy="4251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450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Annoyance: change disk icons, file attributions, some disallow showing hidden file and folders</a:t>
            </a:r>
          </a:p>
          <a:p>
            <a:r>
              <a:rPr lang="en-US" dirty="0" smtClean="0"/>
              <a:t>Utilize as a vector for </a:t>
            </a:r>
            <a:r>
              <a:rPr lang="en-US" dirty="0" smtClean="0"/>
              <a:t>infection</a:t>
            </a:r>
          </a:p>
          <a:p>
            <a:r>
              <a:rPr lang="en-US" dirty="0" smtClean="0"/>
              <a:t>Worm feature: infect other plugged-in USB</a:t>
            </a: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go wrong?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627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Hold Shift before inserting USB</a:t>
            </a:r>
          </a:p>
          <a:p>
            <a:r>
              <a:rPr lang="en-US" dirty="0" smtClean="0"/>
              <a:t>Disable </a:t>
            </a:r>
            <a:r>
              <a:rPr lang="en-US" dirty="0" err="1" smtClean="0"/>
              <a:t>AutoRun</a:t>
            </a:r>
            <a:r>
              <a:rPr lang="en-US" dirty="0" smtClean="0"/>
              <a:t> for removable media</a:t>
            </a:r>
          </a:p>
          <a:p>
            <a:r>
              <a:rPr lang="en-US" dirty="0" smtClean="0"/>
              <a:t>Create a folder (</a:t>
            </a:r>
            <a:r>
              <a:rPr lang="en-US" dirty="0" err="1" smtClean="0"/>
              <a:t>autorun.inf</a:t>
            </a:r>
            <a:r>
              <a:rPr lang="en-US" dirty="0" smtClean="0"/>
              <a:t>) and a file (</a:t>
            </a:r>
            <a:r>
              <a:rPr lang="en-US" dirty="0" err="1" smtClean="0"/>
              <a:t>autorun.inf</a:t>
            </a:r>
            <a:r>
              <a:rPr lang="en-US" dirty="0" smtClean="0"/>
              <a:t>) and set it Read-only mode (?)</a:t>
            </a:r>
          </a:p>
          <a:p>
            <a:r>
              <a:rPr lang="en-US" dirty="0" smtClean="0"/>
              <a:t>Defense your USB by some USB vaccination (ex: Panda) and system vaccination (disable AutoPlay)</a:t>
            </a:r>
          </a:p>
          <a:p>
            <a:r>
              <a:rPr lang="en-US" dirty="0" smtClean="0"/>
              <a:t>Windows Vista and 7 introduce the AutoPlay feature, which requires user to choose the action for the file.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Defense </a:t>
            </a:r>
            <a:r>
              <a:rPr lang="en-US" sz="4000" dirty="0" smtClean="0"/>
              <a:t>against </a:t>
            </a:r>
            <a:r>
              <a:rPr lang="en-US" sz="4000" dirty="0" err="1" smtClean="0"/>
              <a:t>A</a:t>
            </a:r>
            <a:r>
              <a:rPr lang="en-US" sz="4000" dirty="0" err="1" smtClean="0"/>
              <a:t>utorun</a:t>
            </a:r>
            <a:r>
              <a:rPr lang="en-US" sz="4000" dirty="0" smtClean="0"/>
              <a:t> virus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2946070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Panda USB Vaccine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755" y="3"/>
            <a:ext cx="5899856" cy="4904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246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77240" y="4876800"/>
            <a:ext cx="8366760" cy="914400"/>
          </a:xfrm>
        </p:spPr>
        <p:txBody>
          <a:bodyPr/>
          <a:lstStyle/>
          <a:p>
            <a:r>
              <a:rPr lang="en-US" dirty="0" smtClean="0"/>
              <a:t>Case 2: </a:t>
            </a:r>
            <a:r>
              <a:rPr lang="en-US" dirty="0" err="1" smtClean="0"/>
              <a:t>Conficker</a:t>
            </a:r>
            <a:r>
              <a:rPr lang="en-US" dirty="0" smtClean="0"/>
              <a:t> &amp; </a:t>
            </a:r>
            <a:r>
              <a:rPr lang="en-US" dirty="0" err="1" smtClean="0"/>
              <a:t>Stuxnet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4564" y="0"/>
            <a:ext cx="4996476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5996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Botnet (it’s also a worm)</a:t>
            </a:r>
          </a:p>
          <a:p>
            <a:r>
              <a:rPr lang="en-US" dirty="0" smtClean="0"/>
              <a:t>Microsoft </a:t>
            </a:r>
            <a:r>
              <a:rPr lang="en-US" dirty="0" smtClean="0"/>
              <a:t>offers $250,000 reward for information lead to the arrest of the worm author.</a:t>
            </a:r>
          </a:p>
          <a:p>
            <a:r>
              <a:rPr lang="en-US" dirty="0" smtClean="0"/>
              <a:t>It utilize a vector of infection using </a:t>
            </a:r>
            <a:r>
              <a:rPr lang="en-US" dirty="0" err="1" smtClean="0"/>
              <a:t>A</a:t>
            </a:r>
            <a:r>
              <a:rPr lang="en-US" dirty="0" err="1" smtClean="0"/>
              <a:t>utorun</a:t>
            </a:r>
            <a:r>
              <a:rPr lang="en-US" dirty="0" smtClean="0"/>
              <a:t> (and other CVE)</a:t>
            </a:r>
            <a:endParaRPr lang="en-US" dirty="0" smtClean="0"/>
          </a:p>
          <a:p>
            <a:r>
              <a:rPr lang="en-US" dirty="0" smtClean="0"/>
              <a:t>It has been theorize </a:t>
            </a:r>
            <a:r>
              <a:rPr lang="en-US" dirty="0" smtClean="0"/>
              <a:t>for using </a:t>
            </a:r>
            <a:r>
              <a:rPr lang="en-US" dirty="0" smtClean="0"/>
              <a:t>a </a:t>
            </a:r>
            <a:r>
              <a:rPr lang="en-US" dirty="0" smtClean="0"/>
              <a:t>massive DDOS campaign, but that has never happened</a:t>
            </a:r>
          </a:p>
          <a:p>
            <a:r>
              <a:rPr lang="en-US" dirty="0" smtClean="0"/>
              <a:t>Also it does have </a:t>
            </a:r>
            <a:r>
              <a:rPr lang="en-US" dirty="0" err="1" smtClean="0"/>
              <a:t>AutoUpdate</a:t>
            </a:r>
            <a:r>
              <a:rPr lang="en-US" dirty="0" smtClean="0"/>
              <a:t> function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does </a:t>
            </a:r>
            <a:r>
              <a:rPr lang="en-US" dirty="0" err="1" smtClean="0"/>
              <a:t>Conficker</a:t>
            </a:r>
            <a:r>
              <a:rPr lang="en-US" dirty="0" smtClean="0"/>
              <a:t> do?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0018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Stuxnet</a:t>
            </a:r>
            <a:r>
              <a:rPr lang="en-US" dirty="0" smtClean="0"/>
              <a:t> incidence: again, using USB as a </a:t>
            </a:r>
            <a:r>
              <a:rPr lang="en-US" dirty="0" smtClean="0"/>
              <a:t>vector (and P2P)</a:t>
            </a:r>
            <a:endParaRPr lang="en-US" dirty="0"/>
          </a:p>
          <a:p>
            <a:r>
              <a:rPr lang="en-US" dirty="0" smtClean="0"/>
              <a:t>Specialized for embedded system</a:t>
            </a:r>
          </a:p>
          <a:p>
            <a:r>
              <a:rPr lang="en-US" dirty="0" smtClean="0"/>
              <a:t>Take over Iranian </a:t>
            </a:r>
            <a:r>
              <a:rPr lang="en-US" dirty="0" smtClean="0"/>
              <a:t>nuclear controller system (mainly Siemens </a:t>
            </a:r>
            <a:r>
              <a:rPr lang="en-US" dirty="0" err="1" smtClean="0"/>
              <a:t>Simatic</a:t>
            </a:r>
            <a:r>
              <a:rPr lang="en-US" dirty="0" smtClean="0"/>
              <a:t> PLC)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Ability to </a:t>
            </a:r>
            <a:r>
              <a:rPr lang="en-US" dirty="0" err="1" smtClean="0"/>
              <a:t>weaponize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899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introduction of </a:t>
            </a:r>
            <a:r>
              <a:rPr lang="en-US" dirty="0" err="1" smtClean="0"/>
              <a:t>BitCoin</a:t>
            </a:r>
            <a:r>
              <a:rPr lang="en-US" dirty="0" smtClean="0"/>
              <a:t> and </a:t>
            </a:r>
            <a:r>
              <a:rPr lang="en-US" dirty="0" err="1" smtClean="0"/>
              <a:t>BlockChain</a:t>
            </a:r>
            <a:r>
              <a:rPr lang="en-US" dirty="0" smtClean="0"/>
              <a:t> system gives way to decentralized and anonymous payments.</a:t>
            </a:r>
          </a:p>
          <a:p>
            <a:r>
              <a:rPr lang="en-US" dirty="0" smtClean="0"/>
              <a:t>Once the transaction is performed, no centralized bank or government (theoretically) could control this.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Ransomware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1700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77240" y="685803"/>
            <a:ext cx="7543800" cy="3828673"/>
          </a:xfrm>
        </p:spPr>
        <p:txBody>
          <a:bodyPr>
            <a:normAutofit/>
          </a:bodyPr>
          <a:lstStyle/>
          <a:p>
            <a:pPr marL="475488" indent="-457200">
              <a:buFont typeface="+mj-lt"/>
              <a:buAutoNum type="arabicPeriod"/>
            </a:pPr>
            <a:r>
              <a:rPr lang="en-US" dirty="0" smtClean="0"/>
              <a:t>Spam campaign/0-day exploit: </a:t>
            </a:r>
            <a:r>
              <a:rPr lang="en-US" dirty="0" err="1" smtClean="0"/>
              <a:t>ransomware</a:t>
            </a:r>
            <a:r>
              <a:rPr lang="en-US" dirty="0" smtClean="0"/>
              <a:t> ran on victims’ computer</a:t>
            </a:r>
          </a:p>
          <a:p>
            <a:pPr marL="475488" indent="-457200">
              <a:buFont typeface="+mj-lt"/>
              <a:buAutoNum type="arabicPeriod"/>
            </a:pPr>
            <a:r>
              <a:rPr lang="en-US" dirty="0" smtClean="0"/>
              <a:t>Generate ID/Password/Private key on victim’s machine</a:t>
            </a:r>
          </a:p>
          <a:p>
            <a:pPr marL="475488" indent="-457200">
              <a:buFont typeface="+mj-lt"/>
              <a:buAutoNum type="arabicPeriod"/>
            </a:pPr>
            <a:r>
              <a:rPr lang="en-US" dirty="0" smtClean="0"/>
              <a:t>Contact Command and Control (C&amp;C) server for sending private key (can be done after encrypting)</a:t>
            </a:r>
          </a:p>
          <a:p>
            <a:pPr marL="475488" indent="-457200">
              <a:buFont typeface="+mj-lt"/>
              <a:buAutoNum type="arabicPeriod"/>
            </a:pPr>
            <a:r>
              <a:rPr lang="en-US" dirty="0" smtClean="0"/>
              <a:t>Start encrypting files (according to provided list)</a:t>
            </a:r>
            <a:endParaRPr lang="en-US" dirty="0"/>
          </a:p>
          <a:p>
            <a:pPr marL="475488" indent="-457200">
              <a:buFont typeface="+mj-lt"/>
              <a:buAutoNum type="arabicPeriod"/>
            </a:pPr>
            <a:r>
              <a:rPr lang="en-US" dirty="0" smtClean="0"/>
              <a:t>Litter ransom notes and </a:t>
            </a:r>
            <a:r>
              <a:rPr lang="en-US" dirty="0" err="1" smtClean="0"/>
              <a:t>decrytor</a:t>
            </a:r>
            <a:r>
              <a:rPr lang="en-US" dirty="0" smtClean="0"/>
              <a:t> on victim’s machine</a:t>
            </a:r>
          </a:p>
          <a:p>
            <a:pPr marL="475488" indent="-457200">
              <a:buFont typeface="+mj-lt"/>
              <a:buAutoNum type="arabicPeriod"/>
            </a:pPr>
            <a:r>
              <a:rPr lang="en-US" dirty="0" smtClean="0"/>
              <a:t>Wait for money</a:t>
            </a:r>
          </a:p>
          <a:p>
            <a:pPr marL="475488" indent="-457200">
              <a:buFont typeface="+mj-lt"/>
              <a:buAutoNum type="arabicPeriod"/>
            </a:pPr>
            <a:r>
              <a:rPr lang="en-US" dirty="0" smtClean="0"/>
              <a:t>Send decryption key/program if payment is received (most likely never)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Ransomware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599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Name: Evan Huynh - @My2ndAngelic</a:t>
            </a:r>
          </a:p>
          <a:p>
            <a:r>
              <a:rPr lang="en-US" dirty="0" smtClean="0"/>
              <a:t>Applied Mathematics Program – First year</a:t>
            </a:r>
          </a:p>
          <a:p>
            <a:r>
              <a:rPr lang="en-US" dirty="0" smtClean="0"/>
              <a:t>Vietnamese, </a:t>
            </a:r>
            <a:r>
              <a:rPr lang="en-US" dirty="0" smtClean="0"/>
              <a:t>English, </a:t>
            </a:r>
            <a:r>
              <a:rPr lang="en-US" dirty="0" smtClean="0"/>
              <a:t>Swedish </a:t>
            </a:r>
            <a:r>
              <a:rPr lang="en-US" dirty="0" smtClean="0"/>
              <a:t>(beginner) </a:t>
            </a:r>
            <a:r>
              <a:rPr lang="en-US" dirty="0" smtClean="0"/>
              <a:t>+ Japanese </a:t>
            </a:r>
            <a:r>
              <a:rPr lang="en-US" dirty="0" smtClean="0"/>
              <a:t>(beginner)</a:t>
            </a:r>
            <a:endParaRPr lang="en-US" dirty="0" smtClean="0"/>
          </a:p>
          <a:p>
            <a:r>
              <a:rPr lang="en-US" dirty="0" smtClean="0"/>
              <a:t>Casual guy, do a lot of things</a:t>
            </a:r>
          </a:p>
          <a:p>
            <a:r>
              <a:rPr lang="en-US" dirty="0" smtClean="0"/>
              <a:t>Pascal, </a:t>
            </a:r>
            <a:r>
              <a:rPr lang="en-US" dirty="0" smtClean="0"/>
              <a:t>Java </a:t>
            </a:r>
            <a:r>
              <a:rPr lang="en-US" dirty="0" smtClean="0"/>
              <a:t>(learning)</a:t>
            </a:r>
            <a:endParaRPr lang="en-US" dirty="0" smtClean="0"/>
          </a:p>
          <a:p>
            <a:r>
              <a:rPr lang="en-US" dirty="0" smtClean="0"/>
              <a:t>No experience AT ALL in security nor dev.</a:t>
            </a:r>
          </a:p>
          <a:p>
            <a:r>
              <a:rPr lang="en-US" dirty="0" smtClean="0"/>
              <a:t>Has to do a lot of cleanup and OS reinstallations</a:t>
            </a:r>
          </a:p>
          <a:p>
            <a:r>
              <a:rPr lang="en-US" dirty="0" smtClean="0"/>
              <a:t>Microsoft Office + Windows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About.me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867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77240" y="685803"/>
            <a:ext cx="7452360" cy="3657599"/>
          </a:xfrm>
        </p:spPr>
        <p:txBody>
          <a:bodyPr/>
          <a:lstStyle/>
          <a:p>
            <a:r>
              <a:rPr lang="en-US" dirty="0" smtClean="0"/>
              <a:t>At first, multiple transaction systems are allowed (</a:t>
            </a:r>
            <a:r>
              <a:rPr lang="en-US" dirty="0" err="1" smtClean="0"/>
              <a:t>MoneyPak</a:t>
            </a:r>
            <a:r>
              <a:rPr lang="en-US" dirty="0" smtClean="0"/>
              <a:t> to </a:t>
            </a:r>
            <a:r>
              <a:rPr lang="en-US" dirty="0" err="1" smtClean="0"/>
              <a:t>Ucash</a:t>
            </a:r>
            <a:r>
              <a:rPr lang="en-US" dirty="0" smtClean="0"/>
              <a:t> or </a:t>
            </a:r>
            <a:r>
              <a:rPr lang="en-US" dirty="0" err="1" smtClean="0"/>
              <a:t>cashU</a:t>
            </a:r>
            <a:r>
              <a:rPr lang="en-US" dirty="0" smtClean="0"/>
              <a:t>) and </a:t>
            </a:r>
            <a:r>
              <a:rPr lang="en-US" dirty="0" err="1" smtClean="0"/>
              <a:t>BitCoin</a:t>
            </a:r>
            <a:endParaRPr lang="en-US" dirty="0" smtClean="0"/>
          </a:p>
          <a:p>
            <a:r>
              <a:rPr lang="en-US" dirty="0" smtClean="0"/>
              <a:t>Ransom notes: from </a:t>
            </a:r>
            <a:r>
              <a:rPr lang="en-US" dirty="0" err="1" smtClean="0"/>
              <a:t>decryptor</a:t>
            </a:r>
            <a:r>
              <a:rPr lang="en-US" dirty="0"/>
              <a:t> </a:t>
            </a:r>
            <a:r>
              <a:rPr lang="en-US" dirty="0" smtClean="0"/>
              <a:t>(exe) to TXT, HTA, PNG, wallpaper change</a:t>
            </a:r>
          </a:p>
          <a:p>
            <a:r>
              <a:rPr lang="en-US" dirty="0" smtClean="0"/>
              <a:t>Support methods: onion domains, emails and non-onion domains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Ransomware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187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77240" y="5128022"/>
            <a:ext cx="7543800" cy="914400"/>
          </a:xfrm>
        </p:spPr>
        <p:txBody>
          <a:bodyPr/>
          <a:lstStyle/>
          <a:p>
            <a:r>
              <a:rPr lang="en-US" sz="4000" dirty="0" err="1" smtClean="0"/>
              <a:t>BitCoin</a:t>
            </a:r>
            <a:r>
              <a:rPr lang="en-US" sz="4000" dirty="0" smtClean="0"/>
              <a:t> price chart (2009 – now)</a:t>
            </a:r>
            <a:endParaRPr lang="en-US" sz="4000" dirty="0"/>
          </a:p>
        </p:txBody>
      </p:sp>
      <p:pic>
        <p:nvPicPr>
          <p:cNvPr id="4" name="Picture 3" descr="market-price-(usd)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7737"/>
            <a:ext cx="9144000" cy="3929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318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CryptoLocker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7850" y="0"/>
            <a:ext cx="6259078" cy="4876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5467" t="5085" b="62360"/>
          <a:stretch/>
        </p:blipFill>
        <p:spPr>
          <a:xfrm>
            <a:off x="0" y="2001832"/>
            <a:ext cx="7314152" cy="2874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117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CryptoLocker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7850" y="0"/>
            <a:ext cx="6260858" cy="487720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36602" t="48110" r="1745" b="42265"/>
          <a:stretch/>
        </p:blipFill>
        <p:spPr>
          <a:xfrm>
            <a:off x="-1" y="3376925"/>
            <a:ext cx="8968709" cy="1090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3794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Again, a </a:t>
            </a:r>
            <a:r>
              <a:rPr lang="en-US" dirty="0" err="1" smtClean="0"/>
              <a:t>ransomware</a:t>
            </a:r>
            <a:r>
              <a:rPr lang="en-US" dirty="0" smtClean="0"/>
              <a:t>.</a:t>
            </a:r>
          </a:p>
          <a:p>
            <a:r>
              <a:rPr lang="en-US" dirty="0" smtClean="0"/>
              <a:t>Provide </a:t>
            </a:r>
            <a:r>
              <a:rPr lang="en-US" dirty="0" smtClean="0"/>
              <a:t>a link to an onion domain</a:t>
            </a:r>
          </a:p>
          <a:p>
            <a:r>
              <a:rPr lang="en-US" dirty="0" smtClean="0"/>
              <a:t>Instructing user what to do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Cerber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351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Cerber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4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4550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 </a:t>
            </a:r>
            <a:r>
              <a:rPr lang="en-US" dirty="0" err="1" smtClean="0"/>
              <a:t>ransomware</a:t>
            </a:r>
            <a:r>
              <a:rPr lang="en-US" dirty="0" smtClean="0"/>
              <a:t> equipped with worm functionality, </a:t>
            </a:r>
            <a:r>
              <a:rPr lang="en-US" dirty="0"/>
              <a:t>s</a:t>
            </a:r>
            <a:r>
              <a:rPr lang="en-US" dirty="0" smtClean="0"/>
              <a:t>preading quickly via SMB using </a:t>
            </a:r>
            <a:r>
              <a:rPr lang="en-US" dirty="0" err="1"/>
              <a:t>EternalBlue</a:t>
            </a:r>
            <a:r>
              <a:rPr lang="en-US" dirty="0"/>
              <a:t> &amp; </a:t>
            </a:r>
            <a:r>
              <a:rPr lang="en-US" dirty="0" err="1" smtClean="0"/>
              <a:t>DoublePulsar</a:t>
            </a:r>
            <a:r>
              <a:rPr lang="en-US" dirty="0" smtClean="0"/>
              <a:t> exploit kit by the NSA.</a:t>
            </a:r>
            <a:endParaRPr lang="en-US" dirty="0"/>
          </a:p>
          <a:p>
            <a:r>
              <a:rPr lang="en-US" dirty="0" smtClean="0"/>
              <a:t>Affect over 150 countries</a:t>
            </a:r>
          </a:p>
          <a:p>
            <a:r>
              <a:rPr lang="en-US" dirty="0" smtClean="0"/>
              <a:t>Extremely dangerous malware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WannaCry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582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Link: </a:t>
            </a: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://www.youtube.com/watch?v=</a:t>
            </a:r>
            <a:r>
              <a:rPr lang="en-US" dirty="0" smtClean="0">
                <a:hlinkClick r:id="rId2"/>
              </a:rPr>
              <a:t>IEAtGCkbq5Y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WannaCry</a:t>
            </a:r>
            <a:r>
              <a:rPr lang="en-US" dirty="0" smtClean="0"/>
              <a:t> </a:t>
            </a:r>
            <a:r>
              <a:rPr lang="en-US" dirty="0" err="1" smtClean="0"/>
              <a:t>heatmap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638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4876800"/>
            <a:ext cx="9144000" cy="914400"/>
          </a:xfrm>
        </p:spPr>
        <p:txBody>
          <a:bodyPr/>
          <a:lstStyle/>
          <a:p>
            <a:r>
              <a:rPr lang="en-US" sz="3600" dirty="0" err="1" smtClean="0"/>
              <a:t>WannaCry</a:t>
            </a:r>
            <a:r>
              <a:rPr lang="en-US" sz="3600" dirty="0" smtClean="0"/>
              <a:t> (the famous screenshot).</a:t>
            </a:r>
            <a:br>
              <a:rPr lang="en-US" sz="3600" dirty="0" smtClean="0"/>
            </a:br>
            <a:r>
              <a:rPr lang="en-US" sz="2000" dirty="0" smtClean="0"/>
              <a:t>Please close your eye if you have a weak heart and/or epilepsy 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5" y="0"/>
            <a:ext cx="90834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4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should not be called </a:t>
            </a:r>
            <a:r>
              <a:rPr lang="en-US" dirty="0" err="1" smtClean="0"/>
              <a:t>Ransomware</a:t>
            </a:r>
            <a:r>
              <a:rPr lang="en-US" dirty="0" smtClean="0"/>
              <a:t>, because the code renders your file useless (according to dannoct1)</a:t>
            </a:r>
          </a:p>
          <a:p>
            <a:r>
              <a:rPr lang="en-US" dirty="0" smtClean="0"/>
              <a:t>It’s a wiper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EternalPetya</a:t>
            </a:r>
            <a:r>
              <a:rPr lang="en-US" dirty="0" smtClean="0"/>
              <a:t>/</a:t>
            </a:r>
            <a:r>
              <a:rPr lang="en-US" dirty="0" err="1" smtClean="0"/>
              <a:t>NotPetya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0507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story is based on what I could remember about my life and what I have encountered, also on the news</a:t>
            </a:r>
            <a:r>
              <a:rPr lang="en-US" dirty="0" smtClean="0"/>
              <a:t>.</a:t>
            </a:r>
            <a:endParaRPr lang="en-US" dirty="0" smtClean="0"/>
          </a:p>
          <a:p>
            <a:r>
              <a:rPr lang="en-US" dirty="0" smtClean="0"/>
              <a:t>This is NOT a security guidelines</a:t>
            </a:r>
          </a:p>
          <a:p>
            <a:r>
              <a:rPr lang="en-US" dirty="0" smtClean="0"/>
              <a:t>Don’t try this at home. NEVER.</a:t>
            </a:r>
          </a:p>
          <a:p>
            <a:r>
              <a:rPr lang="en-US" dirty="0" smtClean="0"/>
              <a:t>Educational </a:t>
            </a:r>
            <a:r>
              <a:rPr lang="en-US" dirty="0" smtClean="0"/>
              <a:t>purpose only</a:t>
            </a:r>
          </a:p>
          <a:p>
            <a:r>
              <a:rPr lang="en-US" dirty="0" smtClean="0"/>
              <a:t>I’m not a malware researcher.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Disclaimer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2281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EternalPetya</a:t>
            </a:r>
            <a:r>
              <a:rPr lang="en-US" dirty="0" smtClean="0"/>
              <a:t>/</a:t>
            </a:r>
            <a:r>
              <a:rPr lang="en-US" dirty="0" err="1" smtClean="0"/>
              <a:t>NotPetya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" y="-1"/>
            <a:ext cx="8366760" cy="483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7694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NSA exploits, exploits and exploits are still a great vector to attack networks</a:t>
            </a:r>
          </a:p>
          <a:p>
            <a:r>
              <a:rPr lang="en-US" dirty="0" smtClean="0"/>
              <a:t>Everything-as-a-service: from software to infrastructure to </a:t>
            </a:r>
            <a:r>
              <a:rPr lang="en-US" dirty="0" err="1" smtClean="0"/>
              <a:t>ransomware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 so good news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1559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FileCoder</a:t>
            </a:r>
            <a:r>
              <a:rPr lang="en-US" dirty="0" smtClean="0"/>
              <a:t>: a </a:t>
            </a:r>
            <a:r>
              <a:rPr lang="en-US" dirty="0" err="1" smtClean="0"/>
              <a:t>ransomwar</a:t>
            </a:r>
            <a:r>
              <a:rPr lang="en-US" dirty="0" smtClean="0"/>
              <a:t> that encrypt </a:t>
            </a:r>
            <a:r>
              <a:rPr lang="en-US" dirty="0" err="1" smtClean="0"/>
              <a:t>linux</a:t>
            </a:r>
            <a:r>
              <a:rPr lang="en-US" dirty="0" smtClean="0"/>
              <a:t> files and display message using GRUB loader</a:t>
            </a:r>
          </a:p>
          <a:p>
            <a:r>
              <a:rPr lang="en-US" dirty="0" err="1" smtClean="0"/>
              <a:t>Mirai</a:t>
            </a:r>
            <a:r>
              <a:rPr lang="en-US" dirty="0" smtClean="0"/>
              <a:t>: a RAT which infects IOT and performed a large scale DDOS attack against KOS and </a:t>
            </a:r>
            <a:r>
              <a:rPr lang="en-US" dirty="0" err="1" smtClean="0"/>
              <a:t>DynDNS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Linux: </a:t>
            </a:r>
            <a:r>
              <a:rPr lang="en-US" dirty="0" err="1" smtClean="0"/>
              <a:t>FileCoder</a:t>
            </a:r>
            <a:r>
              <a:rPr lang="en-US" dirty="0" smtClean="0"/>
              <a:t> &amp; </a:t>
            </a:r>
            <a:r>
              <a:rPr lang="en-US" dirty="0" err="1" smtClean="0"/>
              <a:t>Mirai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1549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KeRanger</a:t>
            </a:r>
            <a:endParaRPr lang="en-US" dirty="0" smtClean="0"/>
          </a:p>
          <a:p>
            <a:pPr lvl="1"/>
            <a:r>
              <a:rPr lang="en-US" dirty="0" smtClean="0"/>
              <a:t>a </a:t>
            </a:r>
            <a:r>
              <a:rPr lang="en-US" dirty="0" err="1" smtClean="0"/>
              <a:t>ransomware</a:t>
            </a:r>
            <a:r>
              <a:rPr lang="en-US" dirty="0" smtClean="0"/>
              <a:t> that infected by supply-chain attack to Transmission (a popular </a:t>
            </a:r>
            <a:r>
              <a:rPr lang="en-US" dirty="0" err="1" smtClean="0"/>
              <a:t>bittorrent</a:t>
            </a:r>
            <a:r>
              <a:rPr lang="en-US" dirty="0" smtClean="0"/>
              <a:t> application)</a:t>
            </a:r>
          </a:p>
          <a:p>
            <a:pPr lvl="1"/>
            <a:r>
              <a:rPr lang="en-US" dirty="0" smtClean="0"/>
              <a:t>Believed to be a variant of </a:t>
            </a:r>
            <a:r>
              <a:rPr lang="en-US" dirty="0" err="1" smtClean="0"/>
              <a:t>FileCoder</a:t>
            </a:r>
            <a:r>
              <a:rPr lang="en-US" dirty="0" smtClean="0"/>
              <a:t> (an unfinished </a:t>
            </a:r>
            <a:r>
              <a:rPr lang="en-US" dirty="0" err="1" smtClean="0"/>
              <a:t>ransomware</a:t>
            </a:r>
            <a:r>
              <a:rPr lang="en-US" dirty="0"/>
              <a:t> </a:t>
            </a:r>
            <a:r>
              <a:rPr lang="en-US" dirty="0" smtClean="0"/>
              <a:t>on </a:t>
            </a:r>
            <a:r>
              <a:rPr lang="en-US" dirty="0" err="1" smtClean="0"/>
              <a:t>macOS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macOS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107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77240" y="5794575"/>
            <a:ext cx="7543800" cy="914400"/>
          </a:xfrm>
        </p:spPr>
        <p:txBody>
          <a:bodyPr/>
          <a:lstStyle/>
          <a:p>
            <a:r>
              <a:rPr lang="en-US" dirty="0" err="1" smtClean="0"/>
              <a:t>FileCoder</a:t>
            </a:r>
            <a:r>
              <a:rPr lang="en-US" dirty="0" smtClean="0"/>
              <a:t> (unfinished </a:t>
            </a:r>
            <a:r>
              <a:rPr lang="en-US" dirty="0" err="1" smtClean="0"/>
              <a:t>ver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3232" y="0"/>
            <a:ext cx="5710767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4468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77240" y="5794575"/>
            <a:ext cx="7543800" cy="914400"/>
          </a:xfrm>
        </p:spPr>
        <p:txBody>
          <a:bodyPr/>
          <a:lstStyle/>
          <a:p>
            <a:r>
              <a:rPr lang="en-US" dirty="0" err="1" smtClean="0"/>
              <a:t>FileCoder</a:t>
            </a:r>
            <a:r>
              <a:rPr lang="en-US" dirty="0" smtClean="0"/>
              <a:t> (finished </a:t>
            </a:r>
            <a:r>
              <a:rPr lang="en-US" dirty="0" err="1" smtClean="0"/>
              <a:t>ver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7214" t="6911" r="11239" b="13623"/>
          <a:stretch/>
        </p:blipFill>
        <p:spPr>
          <a:xfrm>
            <a:off x="3465022" y="-1"/>
            <a:ext cx="5678978" cy="455260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22960" y="1341304"/>
            <a:ext cx="7711590" cy="474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5067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088" y="0"/>
            <a:ext cx="78939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749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6" y="0"/>
            <a:ext cx="9138794" cy="65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307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1000" y="5334000"/>
            <a:ext cx="8311444" cy="914400"/>
          </a:xfrm>
        </p:spPr>
        <p:txBody>
          <a:bodyPr/>
          <a:lstStyle/>
          <a:p>
            <a:r>
              <a:rPr lang="en-US" sz="3600" dirty="0" err="1" smtClean="0"/>
              <a:t>Linux.Filecoder</a:t>
            </a:r>
            <a:r>
              <a:rPr lang="en-US" sz="3600" dirty="0" smtClean="0"/>
              <a:t>/</a:t>
            </a:r>
            <a:r>
              <a:rPr lang="en-US" sz="3600" dirty="0" err="1" smtClean="0"/>
              <a:t>KillDisk</a:t>
            </a:r>
            <a:r>
              <a:rPr lang="en-US" sz="3600" dirty="0" smtClean="0"/>
              <a:t> </a:t>
            </a:r>
            <a:r>
              <a:rPr lang="en-US" sz="3600" dirty="0" err="1" smtClean="0"/>
              <a:t>ransomware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5256"/>
            <a:ext cx="9144000" cy="4772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684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macOS</a:t>
            </a:r>
            <a:endParaRPr lang="en-US" dirty="0" smtClean="0"/>
          </a:p>
          <a:p>
            <a:pPr lvl="1"/>
            <a:r>
              <a:rPr lang="en-US" dirty="0" smtClean="0"/>
              <a:t>Transmission (</a:t>
            </a:r>
            <a:r>
              <a:rPr lang="en-US" dirty="0" err="1" smtClean="0"/>
              <a:t>KeRanger</a:t>
            </a:r>
            <a:r>
              <a:rPr lang="en-US" dirty="0" smtClean="0"/>
              <a:t> </a:t>
            </a:r>
            <a:r>
              <a:rPr lang="en-US" dirty="0" err="1" smtClean="0"/>
              <a:t>ransomware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HandBrake</a:t>
            </a:r>
            <a:endParaRPr lang="en-US" dirty="0" smtClean="0"/>
          </a:p>
          <a:p>
            <a:r>
              <a:rPr lang="en-US" dirty="0" smtClean="0"/>
              <a:t>Windows</a:t>
            </a:r>
          </a:p>
          <a:p>
            <a:pPr lvl="1"/>
            <a:r>
              <a:rPr lang="en-US" dirty="0" err="1" smtClean="0"/>
              <a:t>MeDoc</a:t>
            </a:r>
            <a:r>
              <a:rPr lang="en-US" dirty="0" smtClean="0"/>
              <a:t> (</a:t>
            </a:r>
            <a:r>
              <a:rPr lang="en-US" dirty="0" err="1" smtClean="0"/>
              <a:t>Petya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CCleaner</a:t>
            </a:r>
            <a:r>
              <a:rPr lang="en-US" dirty="0" smtClean="0"/>
              <a:t> (RAT)</a:t>
            </a:r>
          </a:p>
          <a:p>
            <a:r>
              <a:rPr lang="en-US" dirty="0" smtClean="0"/>
              <a:t>Physical world</a:t>
            </a:r>
          </a:p>
          <a:p>
            <a:pPr lvl="1"/>
            <a:r>
              <a:rPr lang="en-US" dirty="0" smtClean="0"/>
              <a:t>Target Corp.</a:t>
            </a:r>
          </a:p>
          <a:p>
            <a:pPr lvl="1"/>
            <a:r>
              <a:rPr lang="en-US" dirty="0" err="1" smtClean="0"/>
              <a:t>Stuxnet</a:t>
            </a: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Supply-chain attacks incidences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6733346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Introduction (now)</a:t>
            </a:r>
          </a:p>
          <a:p>
            <a:r>
              <a:rPr lang="en-US" dirty="0" err="1" smtClean="0"/>
              <a:t>Autorun.inf</a:t>
            </a:r>
            <a:endParaRPr lang="en-US" dirty="0" smtClean="0"/>
          </a:p>
          <a:p>
            <a:r>
              <a:rPr lang="en-US" dirty="0" err="1" smtClean="0"/>
              <a:t>Conficker</a:t>
            </a:r>
            <a:r>
              <a:rPr lang="en-US" dirty="0" smtClean="0"/>
              <a:t> &amp; </a:t>
            </a:r>
            <a:r>
              <a:rPr lang="en-US" dirty="0" err="1" smtClean="0"/>
              <a:t>Stuxnet</a:t>
            </a:r>
            <a:endParaRPr lang="en-US" dirty="0" smtClean="0"/>
          </a:p>
          <a:p>
            <a:r>
              <a:rPr lang="en-US" dirty="0" err="1" smtClean="0"/>
              <a:t>Ransomware</a:t>
            </a:r>
            <a:r>
              <a:rPr lang="en-US" dirty="0" smtClean="0"/>
              <a:t> with some examples</a:t>
            </a:r>
          </a:p>
          <a:p>
            <a:r>
              <a:rPr lang="en-US" dirty="0" smtClean="0"/>
              <a:t>Personal opinions</a:t>
            </a:r>
          </a:p>
          <a:p>
            <a:r>
              <a:rPr lang="en-US" dirty="0" smtClean="0"/>
              <a:t>Demo (some samples only)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5492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timeline are we on?</a:t>
            </a:r>
          </a:p>
          <a:p>
            <a:r>
              <a:rPr lang="en-US" dirty="0" err="1" smtClean="0"/>
              <a:t>Ransomware</a:t>
            </a:r>
            <a:r>
              <a:rPr lang="en-US" dirty="0" smtClean="0"/>
              <a:t> as a service</a:t>
            </a:r>
          </a:p>
          <a:p>
            <a:r>
              <a:rPr lang="en-US" dirty="0" smtClean="0"/>
              <a:t>Malware criminals operate like legitimate businesses, even better support than the legitimate one</a:t>
            </a:r>
          </a:p>
          <a:p>
            <a:r>
              <a:rPr lang="en-US" dirty="0" smtClean="0"/>
              <a:t>Threats and exploits everyday</a:t>
            </a:r>
          </a:p>
          <a:p>
            <a:r>
              <a:rPr lang="en-US" dirty="0" smtClean="0"/>
              <a:t>Flash &amp; </a:t>
            </a:r>
            <a:r>
              <a:rPr lang="en-US" dirty="0" smtClean="0"/>
              <a:t>Java (seriously)</a:t>
            </a: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7138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Wikipedia about those malwares</a:t>
            </a:r>
          </a:p>
          <a:p>
            <a:r>
              <a:rPr lang="en-US" dirty="0" smtClean="0"/>
              <a:t>YT channel: Tom Scott, </a:t>
            </a:r>
            <a:r>
              <a:rPr lang="en-US" dirty="0" err="1" smtClean="0"/>
              <a:t>Computerphile</a:t>
            </a:r>
            <a:r>
              <a:rPr lang="en-US" dirty="0" smtClean="0"/>
              <a:t>, TPSC, danooct1</a:t>
            </a:r>
          </a:p>
          <a:p>
            <a:r>
              <a:rPr lang="en-US" dirty="0" smtClean="0"/>
              <a:t>Tw: @</a:t>
            </a:r>
            <a:r>
              <a:rPr lang="en-US" dirty="0" err="1" smtClean="0"/>
              <a:t>malwarehunterteam</a:t>
            </a:r>
            <a:r>
              <a:rPr lang="en-US" dirty="0" smtClean="0"/>
              <a:t>, @</a:t>
            </a:r>
            <a:r>
              <a:rPr lang="en-US" dirty="0" err="1" smtClean="0"/>
              <a:t>MalwareTechBlog</a:t>
            </a:r>
            <a:r>
              <a:rPr lang="en-US" dirty="0" smtClean="0"/>
              <a:t>, @</a:t>
            </a:r>
            <a:r>
              <a:rPr lang="en-US" dirty="0" err="1" smtClean="0"/>
              <a:t>Malwarebytes</a:t>
            </a:r>
            <a:r>
              <a:rPr lang="en-US" dirty="0" smtClean="0"/>
              <a:t>, @</a:t>
            </a:r>
            <a:endParaRPr lang="en-US" dirty="0" smtClean="0"/>
          </a:p>
          <a:p>
            <a:r>
              <a:rPr lang="en-US" dirty="0" smtClean="0"/>
              <a:t>Trusted sources: Bleeping Computer, </a:t>
            </a:r>
            <a:r>
              <a:rPr lang="en-US" dirty="0" err="1" smtClean="0"/>
              <a:t>Malwarebytes</a:t>
            </a:r>
            <a:r>
              <a:rPr lang="en-US" dirty="0" smtClean="0"/>
              <a:t> Blog, Naked </a:t>
            </a:r>
            <a:r>
              <a:rPr lang="en-US" dirty="0" smtClean="0"/>
              <a:t>Security (Sophos), </a:t>
            </a:r>
            <a:r>
              <a:rPr lang="en-US" dirty="0" smtClean="0"/>
              <a:t>Krebs on Security, </a:t>
            </a:r>
            <a:r>
              <a:rPr lang="en-US" dirty="0" err="1" smtClean="0"/>
              <a:t>SecureList</a:t>
            </a:r>
            <a:r>
              <a:rPr lang="en-US" dirty="0" smtClean="0"/>
              <a:t> (Kaspersky), </a:t>
            </a:r>
            <a:r>
              <a:rPr lang="en-US" dirty="0" err="1" smtClean="0"/>
              <a:t>TheHackerNews</a:t>
            </a:r>
            <a:r>
              <a:rPr lang="en-US" dirty="0" smtClean="0"/>
              <a:t>, </a:t>
            </a:r>
            <a:r>
              <a:rPr lang="en-US" dirty="0" err="1" smtClean="0"/>
              <a:t>WeLiveSecurity</a:t>
            </a:r>
            <a:r>
              <a:rPr lang="en-US" dirty="0" smtClean="0"/>
              <a:t> (ESET), </a:t>
            </a:r>
            <a:r>
              <a:rPr lang="en-US" dirty="0" err="1" smtClean="0"/>
              <a:t>EMSISoft</a:t>
            </a:r>
            <a:r>
              <a:rPr lang="en-US" dirty="0" smtClean="0"/>
              <a:t> blog</a:t>
            </a: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 more (news sources)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1274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Weaponize</a:t>
            </a:r>
            <a:r>
              <a:rPr lang="en-US" dirty="0" smtClean="0"/>
              <a:t> </a:t>
            </a:r>
            <a:r>
              <a:rPr lang="en-US" dirty="0" err="1" smtClean="0"/>
              <a:t>ransomware</a:t>
            </a:r>
            <a:r>
              <a:rPr lang="en-US" dirty="0" smtClean="0"/>
              <a:t>? (</a:t>
            </a:r>
            <a:r>
              <a:rPr lang="en-US" dirty="0" err="1" smtClean="0"/>
              <a:t>Stuxnet</a:t>
            </a:r>
            <a:r>
              <a:rPr lang="en-US" dirty="0" smtClean="0"/>
              <a:t> + </a:t>
            </a:r>
            <a:r>
              <a:rPr lang="en-US" dirty="0" err="1" smtClean="0"/>
              <a:t>WannaCry</a:t>
            </a:r>
            <a:r>
              <a:rPr lang="en-US" dirty="0" smtClean="0"/>
              <a:t>)</a:t>
            </a:r>
          </a:p>
          <a:p>
            <a:r>
              <a:rPr lang="en-US" dirty="0" smtClean="0"/>
              <a:t>DDOS could take down the global internet</a:t>
            </a:r>
          </a:p>
          <a:p>
            <a:r>
              <a:rPr lang="en-US" dirty="0" smtClean="0"/>
              <a:t>More sophisticated threats</a:t>
            </a:r>
          </a:p>
          <a:p>
            <a:pPr lvl="1"/>
            <a:r>
              <a:rPr lang="en-US" dirty="0" smtClean="0"/>
              <a:t>AV turns against us by zero-day attacks</a:t>
            </a:r>
          </a:p>
          <a:p>
            <a:pPr lvl="1"/>
            <a:r>
              <a:rPr lang="en-US" dirty="0" err="1" smtClean="0"/>
              <a:t>Bootkit</a:t>
            </a:r>
            <a:r>
              <a:rPr lang="en-US" dirty="0" smtClean="0"/>
              <a:t> </a:t>
            </a:r>
            <a:r>
              <a:rPr lang="en-US" dirty="0" err="1" smtClean="0"/>
              <a:t>ransomwares</a:t>
            </a:r>
            <a:r>
              <a:rPr lang="en-US" dirty="0" smtClean="0"/>
              <a:t> (also on BIOS/UEFI)</a:t>
            </a:r>
          </a:p>
          <a:p>
            <a:pPr lvl="1"/>
            <a:r>
              <a:rPr lang="en-US" dirty="0" smtClean="0"/>
              <a:t>Malware-free attacks</a:t>
            </a:r>
          </a:p>
          <a:p>
            <a:r>
              <a:rPr lang="en-US" dirty="0" smtClean="0"/>
              <a:t>Education: improvement in the system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Prediction for the future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5548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 you want?</a:t>
            </a:r>
          </a:p>
          <a:p>
            <a:r>
              <a:rPr lang="en-US" dirty="0" smtClean="0"/>
              <a:t>Demo: </a:t>
            </a:r>
            <a:r>
              <a:rPr lang="en-US" dirty="0" err="1" smtClean="0"/>
              <a:t>Autorun.inf</a:t>
            </a:r>
            <a:r>
              <a:rPr lang="en-US" dirty="0" smtClean="0"/>
              <a:t>, </a:t>
            </a:r>
            <a:r>
              <a:rPr lang="en-US" dirty="0" err="1" smtClean="0"/>
              <a:t>HiddenTear</a:t>
            </a:r>
            <a:r>
              <a:rPr lang="en-US" dirty="0" smtClean="0"/>
              <a:t>, </a:t>
            </a:r>
            <a:r>
              <a:rPr lang="en-US" dirty="0" err="1" smtClean="0"/>
              <a:t>KeRanger</a:t>
            </a:r>
            <a:r>
              <a:rPr lang="en-US" dirty="0" smtClean="0"/>
              <a:t> (?)</a:t>
            </a:r>
          </a:p>
          <a:p>
            <a:r>
              <a:rPr lang="en-US" dirty="0" err="1" smtClean="0"/>
              <a:t>WannaCry</a:t>
            </a:r>
            <a:r>
              <a:rPr lang="en-US" dirty="0"/>
              <a:t> </a:t>
            </a:r>
            <a:r>
              <a:rPr lang="en-US" dirty="0" smtClean="0"/>
              <a:t>disassembling</a:t>
            </a:r>
          </a:p>
          <a:p>
            <a:r>
              <a:rPr lang="en-US" dirty="0" smtClean="0"/>
              <a:t>Due to (whatever) reasons, I cannot get all the malware samples that I have been talking today. Please let me apologize for that.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9302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have been infected many times by </a:t>
            </a:r>
            <a:r>
              <a:rPr lang="en-US" dirty="0" smtClean="0"/>
              <a:t>malwares</a:t>
            </a:r>
            <a:endParaRPr lang="en-US" dirty="0" smtClean="0"/>
          </a:p>
          <a:p>
            <a:r>
              <a:rPr lang="en-US" dirty="0" smtClean="0"/>
              <a:t>Hate: Tech Support </a:t>
            </a:r>
            <a:r>
              <a:rPr lang="en-US" dirty="0" smtClean="0"/>
              <a:t>Scams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bit of my opinion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7894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 random images from Google</a:t>
            </a:r>
          </a:p>
          <a:p>
            <a:r>
              <a:rPr lang="en-US" dirty="0" smtClean="0"/>
              <a:t>Malware samples: some random source</a:t>
            </a:r>
          </a:p>
          <a:p>
            <a:r>
              <a:rPr lang="en-US" dirty="0" smtClean="0"/>
              <a:t>Reading Wikipedia, </a:t>
            </a:r>
            <a:r>
              <a:rPr lang="en-US" dirty="0" err="1" smtClean="0"/>
              <a:t>Malwarebytes</a:t>
            </a:r>
            <a:r>
              <a:rPr lang="en-US" dirty="0" smtClean="0"/>
              <a:t> blog, </a:t>
            </a:r>
            <a:r>
              <a:rPr lang="en-US" dirty="0" err="1" smtClean="0"/>
              <a:t>TheHackerNews</a:t>
            </a:r>
            <a:endParaRPr lang="en-US" dirty="0" smtClean="0"/>
          </a:p>
          <a:p>
            <a:r>
              <a:rPr lang="en-US" dirty="0" smtClean="0"/>
              <a:t>Sample credit: </a:t>
            </a:r>
            <a:r>
              <a:rPr lang="en-US" dirty="0" err="1" smtClean="0"/>
              <a:t>theZoo</a:t>
            </a:r>
            <a:r>
              <a:rPr lang="en-US" dirty="0" smtClean="0"/>
              <a:t>, </a:t>
            </a:r>
            <a:r>
              <a:rPr lang="en-US" dirty="0" err="1" smtClean="0"/>
              <a:t>VirusTotal</a:t>
            </a:r>
            <a:r>
              <a:rPr lang="en-US" dirty="0" smtClean="0"/>
              <a:t>, </a:t>
            </a:r>
            <a:r>
              <a:rPr lang="en-US" dirty="0" err="1" smtClean="0"/>
              <a:t>contagio</a:t>
            </a:r>
            <a:endParaRPr lang="en-US" dirty="0"/>
          </a:p>
          <a:p>
            <a:r>
              <a:rPr lang="en-US" dirty="0" smtClean="0"/>
              <a:t>All </a:t>
            </a:r>
            <a:r>
              <a:rPr lang="en-US" dirty="0" err="1" smtClean="0"/>
              <a:t>YouTubers</a:t>
            </a:r>
            <a:r>
              <a:rPr lang="en-US" dirty="0" smtClean="0"/>
              <a:t> for great videos regarding this</a:t>
            </a:r>
          </a:p>
          <a:p>
            <a:r>
              <a:rPr lang="en-US" dirty="0" err="1" smtClean="0"/>
              <a:t>BitCoin</a:t>
            </a:r>
            <a:r>
              <a:rPr lang="en-US" dirty="0" smtClean="0"/>
              <a:t> chart price </a:t>
            </a:r>
            <a:r>
              <a:rPr lang="en-US" dirty="0"/>
              <a:t>by </a:t>
            </a:r>
            <a:r>
              <a:rPr lang="en-US" dirty="0" err="1" smtClean="0"/>
              <a:t>blockchain.info</a:t>
            </a:r>
            <a:endParaRPr lang="en-US" dirty="0" smtClean="0"/>
          </a:p>
          <a:p>
            <a:r>
              <a:rPr lang="en-US" dirty="0" err="1" smtClean="0"/>
              <a:t>Autorun</a:t>
            </a:r>
            <a:r>
              <a:rPr lang="en-US" dirty="0" smtClean="0"/>
              <a:t> mechanism provided by MSDN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Bibliography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08010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33600" y="685803"/>
            <a:ext cx="6096000" cy="409098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Screenshot source:</a:t>
            </a:r>
          </a:p>
          <a:p>
            <a:pPr lvl="1"/>
            <a:r>
              <a:rPr lang="en-US" dirty="0" smtClean="0"/>
              <a:t>AutoPlay: Wikipedia &amp; </a:t>
            </a:r>
            <a:r>
              <a:rPr lang="en-US" dirty="0" err="1" smtClean="0"/>
              <a:t>CyberLink</a:t>
            </a:r>
            <a:endParaRPr lang="en-US" dirty="0" smtClean="0"/>
          </a:p>
          <a:p>
            <a:pPr lvl="1"/>
            <a:r>
              <a:rPr lang="en-US" dirty="0" err="1" smtClean="0"/>
              <a:t>Bitcoin</a:t>
            </a:r>
            <a:r>
              <a:rPr lang="en-US" dirty="0" smtClean="0"/>
              <a:t> price chart: </a:t>
            </a:r>
            <a:r>
              <a:rPr lang="en-US" dirty="0" err="1" smtClean="0"/>
              <a:t>BlockChain</a:t>
            </a:r>
            <a:endParaRPr lang="en-US" dirty="0" smtClean="0"/>
          </a:p>
          <a:p>
            <a:pPr lvl="1"/>
            <a:r>
              <a:rPr lang="en-US" dirty="0" err="1" smtClean="0"/>
              <a:t>CryptoLocker</a:t>
            </a:r>
            <a:r>
              <a:rPr lang="en-US" dirty="0" smtClean="0"/>
              <a:t>: </a:t>
            </a:r>
            <a:r>
              <a:rPr lang="en-US" dirty="0" err="1" smtClean="0"/>
              <a:t>BleepingComputer</a:t>
            </a:r>
            <a:endParaRPr lang="en-US" dirty="0" smtClean="0"/>
          </a:p>
          <a:p>
            <a:pPr lvl="1"/>
            <a:r>
              <a:rPr lang="en-US" dirty="0" err="1" smtClean="0"/>
              <a:t>Cerber</a:t>
            </a:r>
            <a:r>
              <a:rPr lang="en-US" dirty="0" smtClean="0"/>
              <a:t>: </a:t>
            </a:r>
            <a:r>
              <a:rPr lang="en-US" dirty="0" err="1" smtClean="0"/>
              <a:t>Malwarebytes</a:t>
            </a:r>
            <a:r>
              <a:rPr lang="en-US" dirty="0" smtClean="0"/>
              <a:t> Labs</a:t>
            </a:r>
          </a:p>
          <a:p>
            <a:pPr lvl="1"/>
            <a:r>
              <a:rPr lang="en-US" dirty="0" smtClean="0"/>
              <a:t>Panda USB Vaccine: Panda Security</a:t>
            </a:r>
          </a:p>
          <a:p>
            <a:pPr lvl="1"/>
            <a:r>
              <a:rPr lang="en-US" dirty="0" err="1" smtClean="0"/>
              <a:t>WannaCry</a:t>
            </a:r>
            <a:r>
              <a:rPr lang="en-US" dirty="0" smtClean="0"/>
              <a:t>: </a:t>
            </a:r>
            <a:r>
              <a:rPr lang="en-US" dirty="0" err="1" smtClean="0"/>
              <a:t>Malwarebytes</a:t>
            </a:r>
            <a:r>
              <a:rPr lang="en-US" dirty="0" smtClean="0"/>
              <a:t>, Wikipedia</a:t>
            </a:r>
            <a:endParaRPr lang="en-US" dirty="0" smtClean="0"/>
          </a:p>
          <a:p>
            <a:pPr lvl="1"/>
            <a:r>
              <a:rPr lang="en-US" dirty="0" err="1" smtClean="0"/>
              <a:t>KeRanger</a:t>
            </a:r>
            <a:r>
              <a:rPr lang="en-US" dirty="0" smtClean="0"/>
              <a:t>: </a:t>
            </a:r>
            <a:r>
              <a:rPr lang="en-US" dirty="0" err="1" smtClean="0"/>
              <a:t>MacRumors</a:t>
            </a:r>
            <a:endParaRPr lang="en-US" dirty="0" smtClean="0"/>
          </a:p>
          <a:p>
            <a:pPr lvl="1"/>
            <a:r>
              <a:rPr lang="en-US" dirty="0" err="1" smtClean="0"/>
              <a:t>FileCoder</a:t>
            </a:r>
            <a:r>
              <a:rPr lang="en-US" dirty="0" smtClean="0"/>
              <a:t>: </a:t>
            </a:r>
            <a:r>
              <a:rPr lang="en-US" dirty="0" err="1" smtClean="0"/>
              <a:t>SecureList</a:t>
            </a:r>
            <a:endParaRPr lang="en-US" dirty="0" smtClean="0"/>
          </a:p>
          <a:p>
            <a:pPr lvl="1"/>
            <a:r>
              <a:rPr lang="en-US" dirty="0" err="1" smtClean="0"/>
              <a:t>FileCoder</a:t>
            </a:r>
            <a:r>
              <a:rPr lang="en-US" dirty="0" smtClean="0"/>
              <a:t>/</a:t>
            </a:r>
            <a:r>
              <a:rPr lang="en-US" dirty="0" err="1" smtClean="0"/>
              <a:t>Patcher</a:t>
            </a:r>
            <a:r>
              <a:rPr lang="en-US" dirty="0" smtClean="0"/>
              <a:t>: </a:t>
            </a:r>
            <a:r>
              <a:rPr lang="en-US" dirty="0" err="1" smtClean="0"/>
              <a:t>WeLiveSecurity</a:t>
            </a:r>
            <a:r>
              <a:rPr lang="en-US" dirty="0" smtClean="0"/>
              <a:t> by ESET</a:t>
            </a:r>
          </a:p>
          <a:p>
            <a:pPr lvl="1"/>
            <a:r>
              <a:rPr lang="en-US" dirty="0" err="1" smtClean="0"/>
              <a:t>Linux.FileCoder</a:t>
            </a:r>
            <a:r>
              <a:rPr lang="en-US" dirty="0" smtClean="0"/>
              <a:t> by ESET Ireland</a:t>
            </a:r>
          </a:p>
          <a:p>
            <a:pPr lvl="1"/>
            <a:r>
              <a:rPr lang="en-US" dirty="0" err="1" smtClean="0"/>
              <a:t>EternalPetya</a:t>
            </a:r>
            <a:r>
              <a:rPr lang="en-US" dirty="0" smtClean="0"/>
              <a:t>: Krebs on Security</a:t>
            </a:r>
          </a:p>
          <a:p>
            <a:pPr lvl="1"/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Bibliography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01258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rPr lang="en-US" dirty="0" smtClean="0"/>
              <a:t>alware samples are EASY to get</a:t>
            </a:r>
          </a:p>
          <a:p>
            <a:r>
              <a:rPr lang="en-US" dirty="0" smtClean="0"/>
              <a:t>You can be lucky (or unfortunate) if you receive a hot new fresh new malware via spam email (like me).</a:t>
            </a:r>
          </a:p>
          <a:p>
            <a:r>
              <a:rPr lang="en-US" dirty="0" smtClean="0"/>
              <a:t>There are MANY variances of a malware, remember to check for SHA-256</a:t>
            </a:r>
          </a:p>
          <a:p>
            <a:r>
              <a:rPr lang="en-US" dirty="0" smtClean="0"/>
              <a:t>Test your </a:t>
            </a:r>
            <a:r>
              <a:rPr lang="en-US" dirty="0"/>
              <a:t>security software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AMTSO.org</a:t>
            </a:r>
            <a:endParaRPr lang="en-US" dirty="0" smtClean="0"/>
          </a:p>
          <a:p>
            <a:pPr lvl="1"/>
            <a:r>
              <a:rPr lang="en-US" dirty="0" err="1" smtClean="0"/>
              <a:t>barkly.com</a:t>
            </a:r>
            <a:r>
              <a:rPr lang="en-US" dirty="0"/>
              <a:t>/</a:t>
            </a:r>
            <a:r>
              <a:rPr lang="en-US" dirty="0" err="1"/>
              <a:t>stackhackr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 information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0248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</a:t>
            </a:r>
            <a:r>
              <a:rPr lang="en-US" dirty="0" smtClean="0"/>
              <a:t>on’t run random malware samples on VM without properly configuring it.</a:t>
            </a:r>
          </a:p>
          <a:p>
            <a:pPr lvl="1"/>
            <a:r>
              <a:rPr lang="en-US" dirty="0" smtClean="0"/>
              <a:t>Virtual machine escape is real</a:t>
            </a:r>
          </a:p>
          <a:p>
            <a:pPr lvl="1"/>
            <a:r>
              <a:rPr lang="en-US" dirty="0" smtClean="0"/>
              <a:t>Improper configuration leads to disaster</a:t>
            </a:r>
          </a:p>
          <a:p>
            <a:pPr lvl="1"/>
            <a:r>
              <a:rPr lang="en-US" dirty="0" smtClean="0"/>
              <a:t>Worm</a:t>
            </a:r>
          </a:p>
          <a:p>
            <a:pPr lvl="1"/>
            <a:r>
              <a:rPr lang="en-US" dirty="0" smtClean="0"/>
              <a:t>Your IP address (disable internet)</a:t>
            </a:r>
          </a:p>
          <a:p>
            <a:r>
              <a:rPr lang="en-US" dirty="0" smtClean="0"/>
              <a:t>Don’t ask for sample</a:t>
            </a:r>
          </a:p>
          <a:p>
            <a:pPr lvl="1"/>
            <a:r>
              <a:rPr lang="en-US" dirty="0" smtClean="0"/>
              <a:t>Legal aspect: find a lawyer for that</a:t>
            </a:r>
          </a:p>
          <a:p>
            <a:pPr lvl="1"/>
            <a:r>
              <a:rPr lang="en-US" dirty="0" smtClean="0"/>
              <a:t>Technical aspect: are you really sure</a:t>
            </a:r>
          </a:p>
          <a:p>
            <a:pPr lvl="1"/>
            <a:r>
              <a:rPr lang="en-US" dirty="0" smtClean="0"/>
              <a:t>Moral aspect: why?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 information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87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33599" y="685803"/>
            <a:ext cx="6494443" cy="3657599"/>
          </a:xfrm>
        </p:spPr>
        <p:txBody>
          <a:bodyPr/>
          <a:lstStyle/>
          <a:p>
            <a:r>
              <a:rPr lang="en-US" dirty="0" smtClean="0"/>
              <a:t>Most of the malware information can be found on major AV companies</a:t>
            </a:r>
          </a:p>
          <a:p>
            <a:pPr lvl="1"/>
            <a:r>
              <a:rPr lang="en-US" dirty="0" smtClean="0"/>
              <a:t>Well-known: </a:t>
            </a:r>
            <a:r>
              <a:rPr lang="en-US" dirty="0" err="1" smtClean="0"/>
              <a:t>Malwarebytes</a:t>
            </a:r>
            <a:r>
              <a:rPr lang="en-US" dirty="0" smtClean="0"/>
              <a:t>, </a:t>
            </a:r>
            <a:r>
              <a:rPr lang="en-US" dirty="0" err="1" smtClean="0"/>
              <a:t>Emsisoft</a:t>
            </a:r>
            <a:r>
              <a:rPr lang="en-US" dirty="0" smtClean="0"/>
              <a:t>, Kaspersky, </a:t>
            </a:r>
            <a:r>
              <a:rPr lang="en-US" dirty="0" err="1" smtClean="0"/>
              <a:t>BitDefender</a:t>
            </a:r>
            <a:r>
              <a:rPr lang="en-US" dirty="0" smtClean="0"/>
              <a:t>, Symantec, </a:t>
            </a:r>
            <a:r>
              <a:rPr lang="en-US" dirty="0" err="1" smtClean="0"/>
              <a:t>Avast</a:t>
            </a:r>
            <a:r>
              <a:rPr lang="en-US" dirty="0" smtClean="0"/>
              <a:t>/AVG, Avira, F-Secure</a:t>
            </a:r>
          </a:p>
          <a:p>
            <a:r>
              <a:rPr lang="en-US" dirty="0" smtClean="0"/>
              <a:t>Beware of some “virus </a:t>
            </a:r>
            <a:r>
              <a:rPr lang="en-US" dirty="0" err="1" smtClean="0"/>
              <a:t>clean-up</a:t>
            </a:r>
            <a:r>
              <a:rPr lang="en-US" dirty="0" smtClean="0"/>
              <a:t>” guide provide by some rogue websites (ex: </a:t>
            </a:r>
            <a:r>
              <a:rPr lang="en-US" dirty="0" err="1" smtClean="0"/>
              <a:t>liutilities</a:t>
            </a:r>
            <a:r>
              <a:rPr lang="en-US" dirty="0" smtClean="0"/>
              <a:t>, </a:t>
            </a:r>
            <a:r>
              <a:rPr lang="en-US" dirty="0" err="1" smtClean="0"/>
              <a:t>mackeeper</a:t>
            </a:r>
            <a:r>
              <a:rPr lang="en-US" dirty="0" smtClean="0"/>
              <a:t>)</a:t>
            </a:r>
          </a:p>
          <a:p>
            <a:r>
              <a:rPr lang="en-US" dirty="0" smtClean="0"/>
              <a:t>Media hype =/= Reality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 information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0519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Antivirus or Antimalware with multiple LOD</a:t>
            </a:r>
          </a:p>
          <a:p>
            <a:r>
              <a:rPr lang="en-US" dirty="0" smtClean="0"/>
              <a:t>Backup, backup &amp; backup</a:t>
            </a:r>
          </a:p>
          <a:p>
            <a:r>
              <a:rPr lang="en-US" dirty="0" smtClean="0"/>
              <a:t>Disable unnecessary stuffs (SMB v1, RDP, etc.)</a:t>
            </a:r>
          </a:p>
          <a:p>
            <a:r>
              <a:rPr lang="en-US" dirty="0" smtClean="0"/>
              <a:t>Firewall</a:t>
            </a:r>
          </a:p>
          <a:p>
            <a:r>
              <a:rPr lang="en-US" dirty="0" smtClean="0"/>
              <a:t> It is a cat-and-mouse game and a losing battle</a:t>
            </a:r>
          </a:p>
          <a:p>
            <a:r>
              <a:rPr lang="en-US" dirty="0" smtClean="0"/>
              <a:t>Update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Security???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486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you have been infected by </a:t>
            </a:r>
            <a:r>
              <a:rPr lang="en-US" dirty="0" err="1" smtClean="0"/>
              <a:t>ransomware</a:t>
            </a:r>
            <a:r>
              <a:rPr lang="en-US" dirty="0" smtClean="0"/>
              <a:t>(s), </a:t>
            </a:r>
            <a:r>
              <a:rPr lang="en-US" dirty="0" err="1" smtClean="0"/>
              <a:t>NoMoreRansom.org</a:t>
            </a:r>
            <a:r>
              <a:rPr lang="en-US" dirty="0" smtClean="0"/>
              <a:t> is a project which provides users decrypting programs of those </a:t>
            </a:r>
            <a:r>
              <a:rPr lang="en-US" dirty="0" err="1" smtClean="0"/>
              <a:t>ransomwares</a:t>
            </a:r>
            <a:r>
              <a:rPr lang="en-US" dirty="0" smtClean="0"/>
              <a:t> (maybe)</a:t>
            </a:r>
          </a:p>
          <a:p>
            <a:r>
              <a:rPr lang="en-US" dirty="0" smtClean="0"/>
              <a:t>Backup in the first place</a:t>
            </a:r>
          </a:p>
          <a:p>
            <a:r>
              <a:rPr lang="en-US" dirty="0" smtClean="0"/>
              <a:t>DO NOT PAY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 information (4)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7596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type of worm that infected via USB</a:t>
            </a:r>
          </a:p>
          <a:p>
            <a:r>
              <a:rPr lang="en-US" dirty="0" smtClean="0"/>
              <a:t>First appear in 2008 (?)</a:t>
            </a:r>
          </a:p>
          <a:p>
            <a:r>
              <a:rPr lang="en-US" dirty="0" smtClean="0"/>
              <a:t>Infecting using a legitimate tool in Windows (AutoPlay)</a:t>
            </a:r>
          </a:p>
          <a:p>
            <a:r>
              <a:rPr lang="en-US" dirty="0" smtClean="0"/>
              <a:t>Easy to write, easy to infect</a:t>
            </a:r>
          </a:p>
          <a:p>
            <a:r>
              <a:rPr lang="en-US" dirty="0" smtClean="0"/>
              <a:t>Personally, I encountered later than 2010.</a:t>
            </a:r>
          </a:p>
          <a:p>
            <a:r>
              <a:rPr lang="en-US" dirty="0" smtClean="0"/>
              <a:t>Really popular in Vietnam due to the widespread of Internet café. People go there and download stuffs.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1: </a:t>
            </a:r>
            <a:r>
              <a:rPr lang="en-US" dirty="0" err="1" smtClean="0"/>
              <a:t>Autorun.inf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484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449335" y="5791200"/>
            <a:ext cx="7543800" cy="9144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Ha </a:t>
            </a:r>
            <a:r>
              <a:rPr lang="en-US" dirty="0" err="1" smtClean="0">
                <a:solidFill>
                  <a:schemeClr val="bg1"/>
                </a:solidFill>
              </a:rPr>
              <a:t>Noi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2667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75488" indent="-457200">
              <a:buFont typeface="+mj-lt"/>
              <a:buAutoNum type="arabicPeriod"/>
            </a:pPr>
            <a:r>
              <a:rPr lang="en-US" dirty="0" smtClean="0"/>
              <a:t>User insert media (software/game installation)</a:t>
            </a:r>
          </a:p>
          <a:p>
            <a:pPr marL="841248" lvl="1" indent="-457200">
              <a:buFont typeface="+mj-lt"/>
              <a:buAutoNum type="arabicPeriod"/>
            </a:pPr>
            <a:r>
              <a:rPr lang="en-US" dirty="0" smtClean="0"/>
              <a:t>Windows XP does not support removable media such as USB flash drive</a:t>
            </a:r>
          </a:p>
          <a:p>
            <a:pPr marL="841248" lvl="1" indent="-457200">
              <a:buFont typeface="+mj-lt"/>
              <a:buAutoNum type="arabicPeriod"/>
            </a:pPr>
            <a:r>
              <a:rPr lang="en-US" dirty="0" smtClean="0"/>
              <a:t>Windows Vista and later support this</a:t>
            </a:r>
          </a:p>
          <a:p>
            <a:pPr marL="475488" indent="-457200">
              <a:buFont typeface="+mj-lt"/>
              <a:buAutoNum type="arabicPeriod"/>
            </a:pPr>
            <a:r>
              <a:rPr lang="en-US" dirty="0" err="1" smtClean="0"/>
              <a:t>Autorun.inf</a:t>
            </a:r>
            <a:r>
              <a:rPr lang="en-US" dirty="0" smtClean="0"/>
              <a:t> is read (automatically)</a:t>
            </a:r>
          </a:p>
          <a:p>
            <a:pPr marL="475488" indent="-457200">
              <a:buFont typeface="+mj-lt"/>
              <a:buAutoNum type="arabicPeriod"/>
            </a:pPr>
            <a:r>
              <a:rPr lang="en-US" dirty="0" smtClean="0"/>
              <a:t>AutoPlay popup prompt what to do (?).</a:t>
            </a:r>
          </a:p>
          <a:p>
            <a:pPr marL="475488" indent="-457200">
              <a:buFont typeface="+mj-lt"/>
              <a:buAutoNum type="arabicPeriod"/>
            </a:pPr>
            <a:r>
              <a:rPr lang="en-US" dirty="0" err="1" smtClean="0"/>
              <a:t>AutoRun</a:t>
            </a:r>
            <a:r>
              <a:rPr lang="en-US" dirty="0" smtClean="0"/>
              <a:t> do the action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AutoPlay mechanism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455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288" indent="0">
              <a:buNone/>
            </a:pPr>
            <a:r>
              <a:rPr lang="en-US" dirty="0" smtClean="0"/>
              <a:t>[</a:t>
            </a:r>
            <a:r>
              <a:rPr lang="en-US" dirty="0" err="1" smtClean="0"/>
              <a:t>autorun</a:t>
            </a:r>
            <a:r>
              <a:rPr lang="en-US" dirty="0" smtClean="0"/>
              <a:t>]</a:t>
            </a:r>
          </a:p>
          <a:p>
            <a:pPr marL="18288" indent="0">
              <a:buNone/>
            </a:pPr>
            <a:r>
              <a:rPr lang="en-US" dirty="0" smtClean="0"/>
              <a:t>open=</a:t>
            </a:r>
            <a:r>
              <a:rPr lang="en-US" dirty="0" err="1" smtClean="0"/>
              <a:t>setup.exe</a:t>
            </a:r>
            <a:endParaRPr lang="en-US" dirty="0" smtClean="0"/>
          </a:p>
          <a:p>
            <a:pPr marL="18288" indent="0">
              <a:buNone/>
            </a:pPr>
            <a:r>
              <a:rPr lang="en-US" dirty="0"/>
              <a:t>i</a:t>
            </a:r>
            <a:r>
              <a:rPr lang="en-US" dirty="0" smtClean="0"/>
              <a:t>con=setup.exe,0</a:t>
            </a:r>
          </a:p>
          <a:p>
            <a:pPr marL="18288" indent="0">
              <a:buNone/>
            </a:pPr>
            <a:r>
              <a:rPr lang="en-US" dirty="0"/>
              <a:t>l</a:t>
            </a:r>
            <a:r>
              <a:rPr lang="en-US" dirty="0" smtClean="0"/>
              <a:t>abel=Run Microsoft Office setup</a:t>
            </a:r>
          </a:p>
          <a:p>
            <a:pPr marL="18288" indent="0">
              <a:buNone/>
            </a:pPr>
            <a:endParaRPr lang="en-US" dirty="0" smtClean="0"/>
          </a:p>
          <a:p>
            <a:pPr marL="18288" indent="0">
              <a:buNone/>
            </a:pPr>
            <a:r>
              <a:rPr lang="en-US" i="1" dirty="0"/>
              <a:t>Source: </a:t>
            </a:r>
            <a:r>
              <a:rPr lang="en-US" i="1" dirty="0" err="1" smtClean="0"/>
              <a:t>Autorun.inf</a:t>
            </a:r>
            <a:r>
              <a:rPr lang="en-US" i="1" dirty="0" smtClean="0"/>
              <a:t> – Wikipedia.</a:t>
            </a:r>
            <a:endParaRPr lang="en-US" i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9072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lement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lemental">
      <a:maj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>
            <a:bevelT w="38100" h="3810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5000"/>
              </a:schemeClr>
            </a:gs>
            <a:gs pos="100000">
              <a:schemeClr val="phClr">
                <a:shade val="40000"/>
                <a:satMod val="18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14000"/>
                <a:satMod val="280000"/>
              </a:schemeClr>
              <a:schemeClr val="phClr">
                <a:tint val="60000"/>
                <a:sat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Elemental.thmx</Template>
  <TotalTime>1694</TotalTime>
  <Words>1599</Words>
  <Application>Microsoft Macintosh PowerPoint</Application>
  <PresentationFormat>On-screen Show (4:3)</PresentationFormat>
  <Paragraphs>222</Paragraphs>
  <Slides>50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1" baseType="lpstr">
      <vt:lpstr>Elemental</vt:lpstr>
      <vt:lpstr>Malwares, AV &amp; my life</vt:lpstr>
      <vt:lpstr>About.me</vt:lpstr>
      <vt:lpstr>Disclaimer</vt:lpstr>
      <vt:lpstr>Contents</vt:lpstr>
      <vt:lpstr>Security???</vt:lpstr>
      <vt:lpstr>Case 1: Autorun.inf</vt:lpstr>
      <vt:lpstr>Ha Noi</vt:lpstr>
      <vt:lpstr>AutoPlay mechanism</vt:lpstr>
      <vt:lpstr>Example</vt:lpstr>
      <vt:lpstr>AutoPlay (media file)</vt:lpstr>
      <vt:lpstr>AutoPlay (for installation)</vt:lpstr>
      <vt:lpstr>What can go wrong?</vt:lpstr>
      <vt:lpstr>Defense against Autorun virus</vt:lpstr>
      <vt:lpstr>Panda USB Vaccine</vt:lpstr>
      <vt:lpstr>Case 2: Conficker &amp; Stuxnet</vt:lpstr>
      <vt:lpstr>What does Conficker do?</vt:lpstr>
      <vt:lpstr>Ability to weaponize</vt:lpstr>
      <vt:lpstr>Ransomware</vt:lpstr>
      <vt:lpstr>Ransomware</vt:lpstr>
      <vt:lpstr>Ransomware</vt:lpstr>
      <vt:lpstr>BitCoin price chart (2009 – now)</vt:lpstr>
      <vt:lpstr>CryptoLocker</vt:lpstr>
      <vt:lpstr>CryptoLocker</vt:lpstr>
      <vt:lpstr>Cerber</vt:lpstr>
      <vt:lpstr>Cerber</vt:lpstr>
      <vt:lpstr>WannaCry</vt:lpstr>
      <vt:lpstr>WannaCry heatmap</vt:lpstr>
      <vt:lpstr>WannaCry (the famous screenshot). Please close your eye if you have a weak heart and/or epilepsy </vt:lpstr>
      <vt:lpstr>EternalPetya/NotPetya</vt:lpstr>
      <vt:lpstr>EternalPetya/NotPetya</vt:lpstr>
      <vt:lpstr>Not so good news</vt:lpstr>
      <vt:lpstr>Linux: FileCoder &amp; Mirai</vt:lpstr>
      <vt:lpstr>macOS</vt:lpstr>
      <vt:lpstr>FileCoder (unfinished ver)</vt:lpstr>
      <vt:lpstr>FileCoder (finished ver)</vt:lpstr>
      <vt:lpstr>PowerPoint Presentation</vt:lpstr>
      <vt:lpstr>PowerPoint Presentation</vt:lpstr>
      <vt:lpstr>Linux.Filecoder/KillDisk ransomware</vt:lpstr>
      <vt:lpstr>Supply-chain attacks incidences</vt:lpstr>
      <vt:lpstr>Current state</vt:lpstr>
      <vt:lpstr>Read more (news sources)</vt:lpstr>
      <vt:lpstr>Prediction for the future</vt:lpstr>
      <vt:lpstr>Demonstration time</vt:lpstr>
      <vt:lpstr>A bit of my opinion</vt:lpstr>
      <vt:lpstr>Bibliography</vt:lpstr>
      <vt:lpstr>Bibliography</vt:lpstr>
      <vt:lpstr>Extra information</vt:lpstr>
      <vt:lpstr>Extra information (2)</vt:lpstr>
      <vt:lpstr>Extra information (3)</vt:lpstr>
      <vt:lpstr>Extra information (4)</vt:lpstr>
    </vt:vector>
  </TitlesOfParts>
  <Company>My2ndAngelic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Malwares and my life</dc:title>
  <dc:creator>Evan Huynh</dc:creator>
  <cp:lastModifiedBy>Evan Huynh</cp:lastModifiedBy>
  <cp:revision>159</cp:revision>
  <dcterms:created xsi:type="dcterms:W3CDTF">2017-11-07T19:36:32Z</dcterms:created>
  <dcterms:modified xsi:type="dcterms:W3CDTF">2017-11-10T22:54:54Z</dcterms:modified>
</cp:coreProperties>
</file>